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1" r:id="rId3"/>
    <p:sldId id="435" r:id="rId4"/>
    <p:sldId id="432" r:id="rId5"/>
    <p:sldId id="433" r:id="rId6"/>
    <p:sldId id="434" r:id="rId7"/>
    <p:sldId id="436" r:id="rId8"/>
    <p:sldId id="437" r:id="rId9"/>
    <p:sldId id="438" r:id="rId10"/>
    <p:sldId id="439" r:id="rId11"/>
    <p:sldId id="440" r:id="rId12"/>
    <p:sldId id="442" r:id="rId13"/>
    <p:sldId id="441" r:id="rId14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255793"/>
    <a:srgbClr val="0000FF"/>
    <a:srgbClr val="3366CC"/>
    <a:srgbClr val="538ED5"/>
    <a:srgbClr val="184162"/>
    <a:srgbClr val="3379CD"/>
    <a:srgbClr val="ECECEC"/>
    <a:srgbClr val="C8C8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>
        <p:scale>
          <a:sx n="149" d="100"/>
          <a:sy n="149" d="100"/>
        </p:scale>
        <p:origin x="-450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6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A96E8D-4565-4DC0-A01E-1B7F6BF54C2D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2B6C9B-1DC3-4626-91D6-A5654689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2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13BB41-8F4B-44CD-B0E8-9DBFB0920958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8AB33B-C8CE-4C7D-A45C-D682474D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0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rgbClr val="CF452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69B3E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7C2B-F8A1-45FB-BA5E-65C6920594A7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129F-E2B7-438D-B9F6-FDC9F31A6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5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AB7E-F94D-45F7-ABF3-2F4F6C652C7B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BA84-EA13-440F-ABD4-B38C34EDE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1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C722-CD27-4141-9625-708DF21FC445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CF6D-C2F0-4253-A2C0-EC225C55C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5C8A-5868-4066-8FCC-7FC9CD38192B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1596-BC83-400C-8BB8-695050F29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6A93-30DB-41DC-89DC-D4626F1F8387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D5BB-7A0C-4C86-A235-6BAA3533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4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B833-7BFA-48F4-8009-9A38560C675A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0BB3-76EE-4A94-9842-1E9CA4880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33E7-34D2-4303-9F9F-79B10EE05193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FCCE-21A6-4CAF-AACF-596E869E6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3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BD8E-6573-4E3C-BF7A-46A24E6A3533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6520-FCB7-4442-A2B7-0ECE658D7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2424-C3AB-47DC-BB97-8DBDB52D617A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A026-1BEF-48B4-8C78-BCACE9E5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9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1AA6-215E-4C27-96B1-4ACCBA1ACB75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AB31-A5BA-41EB-BF85-81FCA8196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44E9-8E14-4B3C-A56F-C13A317259FD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A200-31E2-4858-94FA-D2D2B19BA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5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41FB-BEB3-4468-B075-BF1B93920BD9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019F-1F6B-42C5-B6C3-9AB3A7A5C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426C04-9F70-490D-8FFF-90BFF68472F3}" type="datetimeFigureOut">
              <a:rPr lang="ru-RU"/>
              <a:pPr>
                <a:defRPr/>
              </a:pPr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895BE-3D6E-445A-A3CA-D3E140D1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1588"/>
            <a:ext cx="19732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lang="ru-RU" sz="4400" kern="1200" dirty="0">
          <a:solidFill>
            <a:srgbClr val="0033A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A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63" Type="http://schemas.openxmlformats.org/officeDocument/2006/relationships/image" Target="../media/image123.svg"/><Relationship Id="rId10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02" Type="http://schemas.openxmlformats.org/officeDocument/2006/relationships/image" Target="../media/image4.png"/><Relationship Id="rId101" Type="http://schemas.openxmlformats.org/officeDocument/2006/relationships/image" Target="../media/image155.svg"/></Relationships>
</file>

<file path=ppt/slides/_rels/slide3.xml.rels><?xml version="1.0" encoding="UTF-8" standalone="yes"?>
<Relationships xmlns="http://schemas.openxmlformats.org/package/2006/relationships"><Relationship Id="rId51" Type="http://schemas.openxmlformats.org/officeDocument/2006/relationships/image" Target="../media/image8.png"/><Relationship Id="rId50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9" Type="http://schemas.openxmlformats.org/officeDocument/2006/relationships/image" Target="../media/image61.svg"/><Relationship Id="rId5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966" y="1419622"/>
            <a:ext cx="6264051" cy="11033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«Привлечение квалифицированных работников в организации Республики Карелия»</a:t>
            </a:r>
            <a:endParaRPr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0800"/>
            <a:ext cx="19748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3435846"/>
            <a:ext cx="4067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Руководитель Управления труда и занятости Республики Карелия</a:t>
            </a:r>
            <a:endParaRPr lang="en-US" sz="1500" dirty="0" smtClean="0">
              <a:solidFill>
                <a:srgbClr val="0033A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Фролова Елена Евгеньевна</a:t>
            </a:r>
            <a:endParaRPr lang="ru-RU" sz="1500" b="1" dirty="0">
              <a:solidFill>
                <a:srgbClr val="0033A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03030" y="90494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Возврат субсидии в бюджет Республики Карелия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611560" y="1563638"/>
            <a:ext cx="75311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случае обнаружения нарушений получателем субсидии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условий и порядка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предоставления субсидий получатель субсидии осуществляет возврат субсидии в бюджет Республики Карелия в полном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объеме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 случае </a:t>
            </a: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недостижения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значения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 предоставления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субсидии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получатель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субсидии  осуществляет возврат субсидии в бюджет Республики Карелия в полном объеме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 случае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прекращения трудового договора до истечения 5 лет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со дня его заключения, за исключением случаев, предусмотренных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пп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5-7 ст. 83 ТК, получатель субсидии  осуществляет возврат субсидии в бюджет Республики Карелия в полном объеме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400" b="1" dirty="0">
              <a:solidFill>
                <a:srgbClr val="2557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646" y="699542"/>
            <a:ext cx="7046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Получатель субсидии возвращает субсидию </a:t>
            </a:r>
            <a:r>
              <a:rPr lang="ru-RU" sz="1400" b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в бюджет Республики Карелия </a:t>
            </a:r>
          </a:p>
          <a:p>
            <a:r>
              <a:rPr lang="ru-RU" sz="1400" b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в течение 10 рабочих дней со дня получения </a:t>
            </a:r>
            <a:r>
              <a:rPr lang="ru-RU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требования от </a:t>
            </a:r>
            <a:endParaRPr lang="ru-RU" sz="1400" b="1" dirty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ГКУ РК «Центр занятости населения Республики </a:t>
            </a:r>
            <a:r>
              <a:rPr lang="ru-RU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Карелия»:</a:t>
            </a:r>
            <a:endParaRPr lang="ru-RU" sz="1400" b="1" dirty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27" y="123478"/>
            <a:ext cx="7056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Координаторы проекта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100727" y="555526"/>
            <a:ext cx="7128792" cy="72008"/>
            <a:chOff x="251520" y="771550"/>
            <a:chExt cx="7128792" cy="7200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298179" y="1207373"/>
            <a:ext cx="6828971" cy="1314726"/>
            <a:chOff x="262755" y="868819"/>
            <a:chExt cx="6828971" cy="131472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71379" y="1316256"/>
              <a:ext cx="6420347" cy="8672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b="1" dirty="0" smtClean="0">
                  <a:latin typeface="Verdana" pitchFamily="34" charset="0"/>
                  <a:ea typeface="Verdana" pitchFamily="34" charset="0"/>
                </a:rPr>
                <a:t>Поздеева Анастасия Александровна</a:t>
              </a:r>
              <a:r>
                <a:rPr lang="ru-RU" b="1" i="1" dirty="0" smtClean="0">
                  <a:latin typeface="Verdana" pitchFamily="34" charset="0"/>
                  <a:ea typeface="Verdana" pitchFamily="34" charset="0"/>
                </a:rPr>
                <a:t>, </a:t>
              </a:r>
              <a:r>
                <a:rPr lang="ru-RU" b="1" dirty="0" smtClean="0">
                  <a:latin typeface="Verdana" pitchFamily="34" charset="0"/>
                  <a:ea typeface="Verdana" pitchFamily="34" charset="0"/>
                </a:rPr>
                <a:t>59-28-62</a:t>
              </a:r>
            </a:p>
            <a:p>
              <a:pPr>
                <a:lnSpc>
                  <a:spcPct val="150000"/>
                </a:lnSpc>
              </a:pPr>
              <a:r>
                <a:rPr lang="ru-RU" b="1" dirty="0" smtClean="0">
                  <a:latin typeface="Verdana" pitchFamily="34" charset="0"/>
                  <a:ea typeface="Verdana" pitchFamily="34" charset="0"/>
                </a:rPr>
                <a:t>Борисов Юрий Анатольевич, 59-28-64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2755" y="868819"/>
              <a:ext cx="6389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u="sng" dirty="0">
                  <a:solidFill>
                    <a:srgbClr val="0033A0"/>
                  </a:solidFill>
                  <a:latin typeface="Verdana" pitchFamily="34" charset="0"/>
                  <a:ea typeface="Verdana" pitchFamily="34" charset="0"/>
                </a:rPr>
                <a:t>Управления труда и занятости Республики Карелия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98179" y="3291830"/>
            <a:ext cx="7228261" cy="851902"/>
            <a:chOff x="262755" y="2305204"/>
            <a:chExt cx="7228261" cy="851902"/>
          </a:xfrm>
        </p:grpSpPr>
        <p:sp>
          <p:nvSpPr>
            <p:cNvPr id="9" name="TextBox 8"/>
            <p:cNvSpPr txBox="1"/>
            <p:nvPr/>
          </p:nvSpPr>
          <p:spPr>
            <a:xfrm>
              <a:off x="262755" y="2305204"/>
              <a:ext cx="72282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u="sng" dirty="0" smtClean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</a:rPr>
                <a:t>ГКУ РК «Центр занятости населения Республики Карелия»</a:t>
              </a:r>
              <a:endParaRPr lang="ru-RU" sz="1600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71379" y="2787774"/>
              <a:ext cx="66351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Verdana" pitchFamily="34" charset="0"/>
                  <a:ea typeface="Verdana" pitchFamily="34" charset="0"/>
                </a:rPr>
                <a:t>Организационно-методический отдел, </a:t>
              </a:r>
              <a:r>
                <a:rPr lang="ru-RU" b="1" dirty="0">
                  <a:latin typeface="Verdana" pitchFamily="34" charset="0"/>
                  <a:ea typeface="Verdana" pitchFamily="34" charset="0"/>
                </a:rPr>
                <a:t>59</a:t>
              </a:r>
              <a:r>
                <a:rPr lang="ru-RU" b="1" dirty="0" smtClean="0">
                  <a:latin typeface="Verdana" pitchFamily="34" charset="0"/>
                  <a:ea typeface="Verdana" pitchFamily="34" charset="0"/>
                </a:rPr>
                <a:t>-26-20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227934"/>
            <a:ext cx="84753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Информация размещена: </a:t>
            </a:r>
          </a:p>
          <a:p>
            <a:endParaRPr lang="ru-RU" sz="1400" b="1" u="sng" dirty="0" smtClean="0">
              <a:solidFill>
                <a:srgbClr val="0033A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US" sz="1100" b="1" u="sng" dirty="0" smtClean="0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https</a:t>
            </a:r>
            <a:r>
              <a:rPr lang="en-US" sz="1100" b="1" u="sng" dirty="0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://mintrud.karelia.ru/content/</a:t>
            </a:r>
            <a:r>
              <a:rPr lang="ru-RU" sz="1100" b="1" u="sng" dirty="0" err="1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поддержка_по_привлечению_квалифицированных_работников</a:t>
            </a:r>
            <a:r>
              <a:rPr lang="ru-RU" sz="1100" b="1" u="sng" dirty="0">
                <a:solidFill>
                  <a:srgbClr val="0033A0"/>
                </a:solidFill>
                <a:latin typeface="Verdana" pitchFamily="34" charset="0"/>
                <a:ea typeface="Verdana" pitchFamily="34" charset="0"/>
              </a:rPr>
              <a:t> </a:t>
            </a:r>
          </a:p>
        </p:txBody>
      </p:sp>
      <p:pic>
        <p:nvPicPr>
          <p:cNvPr id="1026" name="Рисунок 1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-437" r="17447" b="7337"/>
          <a:stretch/>
        </p:blipFill>
        <p:spPr bwMode="auto">
          <a:xfrm>
            <a:off x="373822" y="51470"/>
            <a:ext cx="6147420" cy="398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7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619250" y="1924050"/>
            <a:ext cx="5383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>
                <a:solidFill>
                  <a:srgbClr val="255793"/>
                </a:solidFill>
                <a:latin typeface="Arial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35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7083" y="113391"/>
            <a:ext cx="577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Субсидия из бюджета Республики Карелия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C46D41-15FB-4CD2-85C3-87CCAB63D958}"/>
              </a:ext>
            </a:extLst>
          </p:cNvPr>
          <p:cNvSpPr txBox="1"/>
          <p:nvPr/>
        </p:nvSpPr>
        <p:spPr>
          <a:xfrm flipH="1">
            <a:off x="810691" y="77155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Постановление Правительства Республики Карелия от </a:t>
            </a:r>
            <a:r>
              <a:rPr lang="en-US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r>
              <a:rPr lang="ru-RU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.0</a:t>
            </a:r>
            <a:r>
              <a:rPr lang="en-US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.20</a:t>
            </a:r>
            <a:r>
              <a:rPr lang="en-US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 . № </a:t>
            </a:r>
            <a:r>
              <a:rPr lang="ru-RU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</a:t>
            </a:r>
            <a:r>
              <a:rPr lang="ru-RU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-П</a:t>
            </a:r>
            <a:endParaRPr lang="ru-RU" sz="1400" b="1" dirty="0">
              <a:solidFill>
                <a:srgbClr val="0033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304710" y="1677786"/>
            <a:ext cx="648072" cy="268807"/>
            <a:chOff x="5292080" y="1569378"/>
            <a:chExt cx="720080" cy="335075"/>
          </a:xfrm>
        </p:grpSpPr>
        <p:sp>
          <p:nvSpPr>
            <p:cNvPr id="21" name="Стрелка: шеврон 11"/>
            <p:cNvSpPr/>
            <p:nvPr/>
          </p:nvSpPr>
          <p:spPr>
            <a:xfrm>
              <a:off x="5652120" y="1569378"/>
              <a:ext cx="360040" cy="335075"/>
            </a:xfrm>
            <a:prstGeom prst="chevro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Стрелка: шеврон 12"/>
            <p:cNvSpPr/>
            <p:nvPr/>
          </p:nvSpPr>
          <p:spPr>
            <a:xfrm>
              <a:off x="5292080" y="1569378"/>
              <a:ext cx="360040" cy="335075"/>
            </a:xfrm>
            <a:prstGeom prst="chevro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3" name="Прямоугольник 20"/>
          <p:cNvSpPr/>
          <p:nvPr/>
        </p:nvSpPr>
        <p:spPr>
          <a:xfrm>
            <a:off x="239036" y="1635646"/>
            <a:ext cx="9361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en-US" b="1" i="1" u="sng" dirty="0" smtClean="0">
                <a:solidFill>
                  <a:srgbClr val="3366CC"/>
                </a:solidFill>
                <a:latin typeface="Verdana"/>
                <a:ea typeface="Verdana"/>
                <a:cs typeface="Verdana"/>
              </a:rPr>
              <a:t>Цель</a:t>
            </a:r>
            <a:endParaRPr lang="ru-RU" altLang="en-US" b="1" i="1" u="sng" dirty="0">
              <a:solidFill>
                <a:srgbClr val="3366CC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419622"/>
            <a:ext cx="648072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/>
                <a:ea typeface="Verdana"/>
                <a:cs typeface="Verdana"/>
              </a:rPr>
              <a:t>Привлечение в </a:t>
            </a:r>
            <a:r>
              <a:rPr lang="ru-RU" sz="1200" b="1" i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системообразующие организации, </a:t>
            </a:r>
            <a:r>
              <a:rPr lang="en-US" sz="1200" b="1" i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IT</a:t>
            </a:r>
            <a:r>
              <a:rPr lang="ru-RU" sz="1200" b="1" i="1" dirty="0" smtClean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-компании </a:t>
            </a:r>
            <a:r>
              <a:rPr lang="ru-RU" sz="1200" b="1" dirty="0">
                <a:latin typeface="Verdana"/>
                <a:ea typeface="Verdana"/>
                <a:cs typeface="Verdana"/>
              </a:rPr>
              <a:t>Республики Карелия, </a:t>
            </a:r>
            <a:r>
              <a:rPr lang="ru-RU" sz="1200" b="1" dirty="0" smtClean="0">
                <a:latin typeface="Verdana"/>
                <a:ea typeface="Verdana"/>
                <a:cs typeface="Verdana"/>
              </a:rPr>
              <a:t>имеющие </a:t>
            </a:r>
            <a:r>
              <a:rPr lang="ru-RU" sz="1200" b="1" dirty="0">
                <a:latin typeface="Verdana"/>
                <a:ea typeface="Verdana"/>
                <a:cs typeface="Verdana"/>
              </a:rPr>
              <a:t>региональное значение и </a:t>
            </a:r>
            <a:r>
              <a:rPr lang="ru-RU" sz="1200" b="1" dirty="0" smtClean="0">
                <a:latin typeface="Verdana"/>
                <a:ea typeface="Verdana"/>
                <a:cs typeface="Verdana"/>
              </a:rPr>
              <a:t>оказывающие существенное </a:t>
            </a:r>
            <a:r>
              <a:rPr lang="ru-RU" sz="1200" b="1" dirty="0">
                <a:latin typeface="Verdana"/>
                <a:ea typeface="Verdana"/>
                <a:cs typeface="Verdana"/>
              </a:rPr>
              <a:t>влияние на занятость населения и социальную стабильность в Республике </a:t>
            </a:r>
            <a:r>
              <a:rPr lang="ru-RU" sz="1200" b="1" dirty="0" smtClean="0">
                <a:latin typeface="Verdana"/>
                <a:ea typeface="Verdana"/>
                <a:cs typeface="Verdana"/>
              </a:rPr>
              <a:t>Карелия </a:t>
            </a:r>
            <a:r>
              <a:rPr lang="ru-RU" sz="1200" b="1" i="1" dirty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квалифицированных работников</a:t>
            </a:r>
            <a:r>
              <a:rPr lang="ru-RU" sz="1200" b="1" dirty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5" y="2715184"/>
            <a:ext cx="644705" cy="6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39552" y="4011910"/>
            <a:ext cx="1089194" cy="792088"/>
            <a:chOff x="647469" y="4124382"/>
            <a:chExt cx="1001760" cy="649796"/>
          </a:xfrm>
        </p:grpSpPr>
        <p:pic>
          <p:nvPicPr>
            <p:cNvPr id="26" name="Рисунок 25" descr="Программист мужской со сплошной заливкой">
              <a:extLst>
                <a:ext uri="{FF2B5EF4-FFF2-40B4-BE49-F238E27FC236}">
                  <a16:creationId xmlns:a16="http://schemas.microsoft.com/office/drawing/2014/main" xmlns="" id="{74F55CD2-2C66-4F7D-AFB9-527E71A6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1"/>
                </a:ext>
              </a:extLst>
            </a:blip>
            <a:stretch>
              <a:fillRect/>
            </a:stretch>
          </p:blipFill>
          <p:spPr>
            <a:xfrm>
              <a:off x="647469" y="4316978"/>
              <a:ext cx="457200" cy="45720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998" y="4124382"/>
              <a:ext cx="385192" cy="385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 descr="ЕлектриЦиан женский со сплошной заливкой">
              <a:extLst>
                <a:ext uri="{FF2B5EF4-FFF2-40B4-BE49-F238E27FC236}">
                  <a16:creationId xmlns:a16="http://schemas.microsoft.com/office/drawing/2014/main" xmlns="" id="{701299E6-641C-43CD-BE65-D770401B0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3"/>
                </a:ext>
              </a:extLst>
            </a:blip>
            <a:stretch>
              <a:fillRect/>
            </a:stretch>
          </p:blipFill>
          <p:spPr>
            <a:xfrm>
              <a:off x="1192029" y="4316978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1131641" y="2499741"/>
            <a:ext cx="69278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 smtClean="0">
                <a:latin typeface="Verdana"/>
                <a:ea typeface="Verdana"/>
                <a:cs typeface="Arial"/>
              </a:rPr>
              <a:t>Перечень системообразующих организаций утвержден распоряжением Главы Республики Карелия </a:t>
            </a:r>
            <a:r>
              <a:rPr lang="ru-RU" sz="11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от 02.04.2020 года № 199-р</a:t>
            </a:r>
            <a:endParaRPr lang="ru-RU" sz="1100" b="1" dirty="0">
              <a:solidFill>
                <a:srgbClr val="C00000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28746" y="4083918"/>
            <a:ext cx="6624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b="1" dirty="0" smtClean="0">
                <a:latin typeface="Verdana"/>
                <a:ea typeface="Verdana"/>
                <a:cs typeface="Arial"/>
              </a:rPr>
              <a:t>Квалифицированные работники:</a:t>
            </a:r>
          </a:p>
          <a:p>
            <a:pPr>
              <a:lnSpc>
                <a:spcPct val="150000"/>
              </a:lnSpc>
              <a:defRPr/>
            </a:pPr>
            <a:r>
              <a:rPr lang="ru-RU" sz="1200" b="1" dirty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	</a:t>
            </a:r>
            <a:r>
              <a:rPr lang="ru-RU" sz="12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1, 2, 3, 6, 7 и 8 группы занятий ОК 010-2014 (МСКЗ-08)</a:t>
            </a:r>
            <a:endParaRPr lang="ru-RU" sz="1200" b="1" dirty="0">
              <a:solidFill>
                <a:srgbClr val="C00000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1641" y="3003798"/>
            <a:ext cx="7587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latin typeface="Verdana"/>
                <a:ea typeface="Verdana"/>
                <a:cs typeface="Arial"/>
              </a:rPr>
              <a:t>IT-</a:t>
            </a:r>
            <a:r>
              <a:rPr lang="ru-RU" sz="1100" b="1" dirty="0" smtClean="0">
                <a:latin typeface="Verdana"/>
                <a:ea typeface="Verdana"/>
                <a:cs typeface="Arial"/>
              </a:rPr>
              <a:t>компании, аккредитованные в соответствии с Положением о государственной аккредитации российских организаций, осуществляющих деятельность в области информационных технологий, утвержденным постановлением Правительства Российской Федерации </a:t>
            </a:r>
            <a:r>
              <a:rPr lang="ru-RU" sz="11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от 30.09.2022г. № 1729</a:t>
            </a:r>
            <a:endParaRPr lang="ru-RU" sz="1100" b="1" dirty="0">
              <a:solidFill>
                <a:srgbClr val="C00000"/>
              </a:solidFill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4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7083" y="113391"/>
            <a:ext cx="577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Направления предоставления субсидии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C46D41-15FB-4CD2-85C3-87CCAB63D958}"/>
              </a:ext>
            </a:extLst>
          </p:cNvPr>
          <p:cNvSpPr txBox="1"/>
          <p:nvPr/>
        </p:nvSpPr>
        <p:spPr>
          <a:xfrm flipH="1">
            <a:off x="97083" y="771550"/>
            <a:ext cx="7733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ea typeface="Verdana" pitchFamily="34" charset="0"/>
                <a:cs typeface="Arial" pitchFamily="34" charset="0"/>
              </a:rPr>
              <a:t> Субсидия предоставляется на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частичное возмещение затрат работодателя</a:t>
            </a:r>
            <a:r>
              <a:rPr lang="ru-RU" sz="1400" b="1" dirty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понесенные </a:t>
            </a:r>
            <a:r>
              <a:rPr lang="ru-RU" sz="1400" b="1" dirty="0">
                <a:latin typeface="Arial" pitchFamily="34" charset="0"/>
                <a:ea typeface="Verdana" pitchFamily="34" charset="0"/>
                <a:cs typeface="Arial" pitchFamily="34" charset="0"/>
              </a:rPr>
              <a:t>в связи с компенсацией расходов квалифицированного </a:t>
            </a:r>
            <a:r>
              <a:rPr lang="ru-RU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работника по следующим направлениям:</a:t>
            </a:r>
            <a:endParaRPr lang="ru-RU" sz="14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887" y="1814502"/>
            <a:ext cx="5631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200" b="1" dirty="0">
                <a:latin typeface="Arial" pitchFamily="34" charset="0"/>
                <a:ea typeface="Verdana" pitchFamily="34" charset="0"/>
                <a:cs typeface="Arial" pitchFamily="34" charset="0"/>
              </a:rPr>
              <a:t>не более 70</a:t>
            </a:r>
            <a:r>
              <a:rPr lang="ru-RU" sz="1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% </a:t>
            </a:r>
            <a:r>
              <a:rPr lang="ru-RU" sz="1200" b="1" dirty="0">
                <a:latin typeface="Arial" pitchFamily="34" charset="0"/>
                <a:ea typeface="Verdana" pitchFamily="34" charset="0"/>
                <a:cs typeface="Arial" pitchFamily="34" charset="0"/>
              </a:rPr>
              <a:t>на уплату </a:t>
            </a:r>
            <a:r>
              <a:rPr lang="ru-RU" sz="1200" b="1" dirty="0">
                <a:solidFill>
                  <a:srgbClr val="0033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первоначального взноса </a:t>
            </a:r>
            <a:r>
              <a:rPr lang="ru-RU" sz="1200" b="1" dirty="0">
                <a:latin typeface="Arial" pitchFamily="34" charset="0"/>
                <a:ea typeface="Verdana" pitchFamily="34" charset="0"/>
                <a:cs typeface="Arial" pitchFamily="34" charset="0"/>
              </a:rPr>
              <a:t>при заключении договора </a:t>
            </a:r>
            <a:r>
              <a:rPr lang="ru-RU" sz="1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ипотеки, но не превышающих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 млн.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рублей</a:t>
            </a:r>
            <a:endParaRPr lang="ru-RU" sz="12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200" b="1" dirty="0">
                <a:latin typeface="Arial" pitchFamily="34" charset="0"/>
                <a:ea typeface="Verdana" pitchFamily="34" charset="0"/>
                <a:cs typeface="Arial" pitchFamily="34" charset="0"/>
              </a:rPr>
              <a:t>не более 70</a:t>
            </a:r>
            <a:r>
              <a:rPr lang="ru-RU" sz="1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% на выплату части </a:t>
            </a:r>
            <a:r>
              <a:rPr lang="ru-RU" sz="1200" b="1" dirty="0" smtClean="0">
                <a:solidFill>
                  <a:srgbClr val="0033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процентов</a:t>
            </a:r>
            <a:r>
              <a:rPr lang="ru-RU" sz="1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по договору ипотеки, но не превышающих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500 тыс.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рублей</a:t>
            </a:r>
            <a:endParaRPr lang="ru-RU" sz="12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1200" b="1" dirty="0">
                <a:latin typeface="Arial" pitchFamily="34" charset="0"/>
                <a:ea typeface="Verdana" pitchFamily="34" charset="0"/>
                <a:cs typeface="Arial" pitchFamily="34" charset="0"/>
              </a:rPr>
              <a:t>не более 70</a:t>
            </a:r>
            <a:r>
              <a:rPr lang="ru-RU" sz="1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% </a:t>
            </a:r>
            <a:r>
              <a:rPr lang="ru-RU" sz="1200" b="1" dirty="0">
                <a:latin typeface="Arial" pitchFamily="34" charset="0"/>
                <a:ea typeface="Verdana" pitchFamily="34" charset="0"/>
                <a:cs typeface="Arial" pitchFamily="34" charset="0"/>
              </a:rPr>
              <a:t>затрат на </a:t>
            </a:r>
            <a:r>
              <a:rPr lang="ru-RU" sz="1200" b="1" dirty="0">
                <a:solidFill>
                  <a:srgbClr val="0033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приобретение </a:t>
            </a:r>
            <a:r>
              <a:rPr lang="ru-RU" sz="1200" b="1" dirty="0" smtClean="0">
                <a:solidFill>
                  <a:srgbClr val="0033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квартиры</a:t>
            </a:r>
            <a:r>
              <a:rPr lang="ru-RU" sz="1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но не превышающих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 млн.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рублей</a:t>
            </a:r>
            <a:endParaRPr lang="ru-RU" sz="12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9" name="Рисунок 18" descr="Строитель, парень, мужской со сплошной заливкой">
            <a:extLst>
              <a:ext uri="{FF2B5EF4-FFF2-40B4-BE49-F238E27FC236}">
                <a16:creationId xmlns="" xmlns:a16="http://schemas.microsoft.com/office/drawing/2014/main" id="{B5739281-3F14-47A1-A087-12906D6E0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408204" y="1679573"/>
            <a:ext cx="589443" cy="589443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32" y="2535746"/>
            <a:ext cx="612068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380312" y="2065186"/>
            <a:ext cx="12734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20,5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5516" y="3615866"/>
            <a:ext cx="8640960" cy="3600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4" y="4011974"/>
            <a:ext cx="5760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6998" y="4146086"/>
            <a:ext cx="6533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Субсидия предоставляется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отношении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одного жилого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помещения,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приобретенного на территории Республики Карелия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7083" y="113391"/>
            <a:ext cx="6131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Работодатель – Квалифицированный работник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179512" y="627534"/>
            <a:ext cx="2393157" cy="1330974"/>
            <a:chOff x="540030" y="864028"/>
            <a:chExt cx="2393157" cy="13309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0C46D41-15FB-4CD2-85C3-87CCAB63D958}"/>
                </a:ext>
              </a:extLst>
            </p:cNvPr>
            <p:cNvSpPr txBox="1"/>
            <p:nvPr/>
          </p:nvSpPr>
          <p:spPr>
            <a:xfrm flipH="1">
              <a:off x="540030" y="864028"/>
              <a:ext cx="23931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33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Работодатель – системообразующая организация, </a:t>
              </a:r>
            </a:p>
            <a:p>
              <a:pPr algn="ctr"/>
              <a:r>
                <a:rPr lang="en-US" sz="1400" b="1" dirty="0" smtClean="0">
                  <a:solidFill>
                    <a:srgbClr val="0033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IT - </a:t>
              </a:r>
              <a:r>
                <a:rPr lang="ru-RU" sz="1400" b="1" dirty="0" smtClean="0">
                  <a:solidFill>
                    <a:srgbClr val="0033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компания</a:t>
              </a:r>
              <a:endParaRPr lang="ru-RU" sz="1400" b="1" dirty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308" y="1800132"/>
              <a:ext cx="394870" cy="39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114947" y="976201"/>
            <a:ext cx="2393157" cy="1043415"/>
            <a:chOff x="3923928" y="1079472"/>
            <a:chExt cx="2393157" cy="10434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0C46D41-15FB-4CD2-85C3-87CCAB63D958}"/>
                </a:ext>
              </a:extLst>
            </p:cNvPr>
            <p:cNvSpPr txBox="1"/>
            <p:nvPr/>
          </p:nvSpPr>
          <p:spPr>
            <a:xfrm flipH="1">
              <a:off x="3923928" y="1079472"/>
              <a:ext cx="23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33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Квалифицированный работник</a:t>
              </a:r>
              <a:endParaRPr lang="ru-RU" sz="1400" b="1" dirty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100" y="1653346"/>
              <a:ext cx="418812" cy="469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2651892"/>
            <a:ext cx="7416824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Трудовой договор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Срок: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на неопределенный срок или срочный трудовой договор на срок не менее 5 лет; </a:t>
            </a: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Заработная плата: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в размере не менее одной средней заработной платы в Республике Карелия;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Меры поддержки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, включая компенсации и иные выплаты, связанные с приобретением жилья.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695685" y="1949426"/>
            <a:ext cx="2376264" cy="622323"/>
            <a:chOff x="2016178" y="1995686"/>
            <a:chExt cx="2894922" cy="486198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2016178" y="1995686"/>
              <a:ext cx="1440160" cy="486198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3471100" y="1995884"/>
              <a:ext cx="1440000" cy="48600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Скругленный прямоугольник 29"/>
          <p:cNvSpPr/>
          <p:nvPr/>
        </p:nvSpPr>
        <p:spPr>
          <a:xfrm rot="43718">
            <a:off x="6156320" y="935950"/>
            <a:ext cx="2766775" cy="129614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2700000" sy="-25000" kx="-1500000" algn="bl" rotWithShape="0">
              <a:srgbClr val="000000">
                <a:alpha val="50000"/>
              </a:srgbClr>
            </a:outerShdw>
            <a:reflection blurRad="6350" stA="50000" endA="300" endPos="35000" dir="5400000" sy="-100000" algn="bl" rotWithShape="0"/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ru-RU" alt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2" y="3991372"/>
            <a:ext cx="1191173" cy="1152128"/>
          </a:xfrm>
          <a:prstGeom prst="rect">
            <a:avLst/>
          </a:prstGeom>
        </p:spPr>
      </p:pic>
      <p:sp>
        <p:nvSpPr>
          <p:cNvPr id="37" name="TextBox 28"/>
          <p:cNvSpPr txBox="1"/>
          <p:nvPr/>
        </p:nvSpPr>
        <p:spPr>
          <a:xfrm>
            <a:off x="6462520" y="1156056"/>
            <a:ext cx="2154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Приобретение жилья</a:t>
            </a:r>
            <a:endParaRPr lang="ru-RU" altLang="en-US" sz="1200" b="1" dirty="0">
              <a:solidFill>
                <a:srgbClr val="538ED5"/>
              </a:solidFill>
              <a:latin typeface="Verdana"/>
              <a:ea typeface="Verdana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Wingdings"/>
              <a:buChar char="q"/>
              <a:defRPr/>
            </a:pPr>
            <a:r>
              <a:rPr lang="ru-RU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Arial"/>
              </a:rPr>
              <a:t>ипотека</a:t>
            </a:r>
            <a:endParaRPr lang="ru-RU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Wingdings"/>
              <a:buChar char="q"/>
              <a:defRPr/>
            </a:pPr>
            <a:r>
              <a:rPr lang="ru-RU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  <a:cs typeface="Arial"/>
              </a:rPr>
              <a:t>покупка</a:t>
            </a:r>
            <a:endParaRPr lang="ru-RU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Arial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716016" y="1784845"/>
            <a:ext cx="1566484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7083" y="113391"/>
            <a:ext cx="577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 занятости населения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C46D41-15FB-4CD2-85C3-87CCAB63D958}"/>
              </a:ext>
            </a:extLst>
          </p:cNvPr>
          <p:cNvSpPr txBox="1"/>
          <p:nvPr/>
        </p:nvSpPr>
        <p:spPr>
          <a:xfrm flipH="1">
            <a:off x="336939" y="1016020"/>
            <a:ext cx="2393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ГКУ РК «Центр занятости населения Республики Карелия»</a:t>
            </a:r>
            <a:endParaRPr lang="ru-RU" sz="1400" b="1" dirty="0">
              <a:solidFill>
                <a:srgbClr val="0033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5" y="775389"/>
            <a:ext cx="2543374" cy="114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0C46D41-15FB-4CD2-85C3-87CCAB63D958}"/>
              </a:ext>
            </a:extLst>
          </p:cNvPr>
          <p:cNvSpPr txBox="1"/>
          <p:nvPr/>
        </p:nvSpPr>
        <p:spPr>
          <a:xfrm flipH="1">
            <a:off x="4427984" y="1970127"/>
            <a:ext cx="3073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Создание конкурсной комиссии</a:t>
            </a:r>
            <a:endParaRPr lang="ru-RU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338112" y="1347614"/>
            <a:ext cx="720080" cy="288032"/>
            <a:chOff x="5292080" y="1569378"/>
            <a:chExt cx="720080" cy="335075"/>
          </a:xfrm>
        </p:grpSpPr>
        <p:sp>
          <p:nvSpPr>
            <p:cNvPr id="26" name="Стрелка: шеврон 11"/>
            <p:cNvSpPr/>
            <p:nvPr/>
          </p:nvSpPr>
          <p:spPr>
            <a:xfrm>
              <a:off x="5652120" y="1569378"/>
              <a:ext cx="360040" cy="335075"/>
            </a:xfrm>
            <a:prstGeom prst="chevro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Стрелка: шеврон 12"/>
            <p:cNvSpPr/>
            <p:nvPr/>
          </p:nvSpPr>
          <p:spPr>
            <a:xfrm>
              <a:off x="5292080" y="1569378"/>
              <a:ext cx="360040" cy="335075"/>
            </a:xfrm>
            <a:prstGeom prst="chevron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t="22000" r="300" b="23400"/>
          <a:stretch>
            <a:fillRect/>
          </a:stretch>
        </p:blipFill>
        <p:spPr>
          <a:xfrm>
            <a:off x="99618" y="2466780"/>
            <a:ext cx="1183394" cy="64807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571224" y="2571750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1200" b="1" dirty="0" smtClean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Размещение информации </a:t>
            </a:r>
            <a:r>
              <a:rPr lang="ru-RU" altLang="en-US" sz="12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о начале проведения отбора </a:t>
            </a:r>
            <a:r>
              <a:rPr lang="ru-RU" altLang="en-US" sz="1200" b="1" dirty="0" smtClean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на интерактивном портале Управления труда и занятости Республики Карелия </a:t>
            </a:r>
          </a:p>
          <a:p>
            <a:pPr lvl="0">
              <a:defRPr/>
            </a:pPr>
            <a:r>
              <a:rPr lang="en-US" altLang="en-US" sz="1200" b="1" dirty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https://</a:t>
            </a:r>
            <a:r>
              <a:rPr lang="en-US" altLang="en-US" sz="12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mintrud.karelia.ru</a:t>
            </a:r>
            <a:endParaRPr lang="ru-RU" altLang="en-US" sz="1200" b="1" dirty="0">
              <a:solidFill>
                <a:srgbClr val="C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" y="3608424"/>
            <a:ext cx="1446606" cy="86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1"/>
          <p:cNvSpPr txBox="1"/>
          <p:nvPr/>
        </p:nvSpPr>
        <p:spPr>
          <a:xfrm>
            <a:off x="1571224" y="3579862"/>
            <a:ext cx="7200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en-US" sz="12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Прием и регистрация </a:t>
            </a:r>
            <a:r>
              <a:rPr lang="ru-RU" altLang="en-US" sz="1200" b="1" dirty="0" smtClean="0">
                <a:solidFill>
                  <a:schemeClr val="tx1"/>
                </a:solidFill>
                <a:latin typeface="Verdana"/>
                <a:ea typeface="Verdana"/>
                <a:cs typeface="Arial"/>
              </a:rPr>
              <a:t>заявок от работодателей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en-US" sz="1200" b="1" dirty="0">
                <a:latin typeface="Verdana"/>
                <a:ea typeface="Verdana"/>
                <a:cs typeface="Arial"/>
              </a:rPr>
              <a:t>	</a:t>
            </a:r>
            <a:r>
              <a:rPr lang="ru-RU" altLang="en-US" sz="1200" b="1" u="sng" dirty="0" smtClean="0">
                <a:solidFill>
                  <a:srgbClr val="0033A0"/>
                </a:solidFill>
                <a:latin typeface="Verdana"/>
                <a:ea typeface="Verdana"/>
                <a:cs typeface="Arial"/>
              </a:rPr>
              <a:t>В 2022 году: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altLang="en-US" sz="1200" b="1" dirty="0" smtClean="0">
                <a:latin typeface="Verdana"/>
                <a:ea typeface="Verdana"/>
                <a:cs typeface="Arial"/>
              </a:rPr>
              <a:t>  Даты начала подачи или окончания приема заявок – не ранее </a:t>
            </a:r>
            <a:r>
              <a:rPr lang="ru-RU" altLang="en-US" sz="1200" b="1" dirty="0" smtClean="0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10 календарного дня, </a:t>
            </a:r>
            <a:r>
              <a:rPr lang="ru-RU" altLang="en-US" sz="1200" b="1" dirty="0" smtClean="0">
                <a:latin typeface="Verdana"/>
                <a:ea typeface="Verdana"/>
                <a:cs typeface="Arial"/>
              </a:rPr>
              <a:t>следующего за днем размещения объявления о проведении отбора</a:t>
            </a:r>
          </a:p>
        </p:txBody>
      </p:sp>
    </p:spTree>
    <p:extLst>
      <p:ext uri="{BB962C8B-B14F-4D97-AF65-F5344CB8AC3E}">
        <p14:creationId xmlns:p14="http://schemas.microsoft.com/office/powerpoint/2010/main" val="36321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9618" y="51470"/>
            <a:ext cx="577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к участникам отбора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11510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62789" y="555526"/>
            <a:ext cx="871296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 dirty="0" smtClean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На дату подачи заявки </a:t>
            </a:r>
            <a:r>
              <a:rPr lang="ru-RU" sz="1200" b="1" dirty="0" smtClean="0">
                <a:solidFill>
                  <a:srgbClr val="0033A0"/>
                </a:solidFill>
                <a:latin typeface="Verdana"/>
                <a:ea typeface="Verdana"/>
                <a:cs typeface="Arial"/>
              </a:rPr>
              <a:t>участники отбора должны соответствовать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33A0"/>
                </a:solidFill>
                <a:latin typeface="Verdana"/>
                <a:ea typeface="Verdana"/>
                <a:cs typeface="Arial"/>
              </a:rPr>
              <a:t>следующим требованиям:</a:t>
            </a:r>
            <a:endParaRPr lang="ru-RU" sz="1200" b="1" dirty="0">
              <a:solidFill>
                <a:srgbClr val="0033A0"/>
              </a:solidFill>
              <a:latin typeface="Verdana"/>
              <a:ea typeface="Verdana"/>
              <a:cs typeface="Arial"/>
            </a:endParaRPr>
          </a:p>
          <a:p>
            <a:pPr marL="742950" lvl="1" indent="-285750">
              <a:spcBef>
                <a:spcPts val="1200"/>
              </a:spcBef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участник отбора должен быть включен в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Перечень системообразующих;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 участника отбора должна отсутствовать просроченная задолженность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по уплате налогов, сборов, страховых взносов, пеней, штрафов, процентов;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участник отбора не должен находиться в процессе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реорганизации; 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отсутствуют сведения о дисквалифицированных руководителе или главном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бухгалтере;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участник отбора не должен являться иностранным юридическим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лицом;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участник отбора не должен получать средства из бюджета Республики Карелия на основании иных нормативных правовых актов Республики Карелия, на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указанные цели;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 участника отбора должна отсутствовать задолженность по выплате заработной платы квалифицированным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работникам;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участник отбора должен выплачивать квалифицированному работнику заработную плату в размере не менее одной средней заработной платы в Республике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Карелия;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участник отбора не должен находиться в реестре недобросовестных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поставщиков;</a:t>
            </a:r>
          </a:p>
          <a:p>
            <a:pPr marL="742950" lvl="1" indent="-285750">
              <a:buFont typeface="Wingdings"/>
              <a:buChar char="q"/>
              <a:defRPr/>
            </a:pPr>
            <a:r>
              <a:rPr lang="ru-RU" sz="1100" b="1" dirty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не должен находиться в перечне организаций и физических лиц, в отношении которых имеются сведения об их причастности к экстремистской деятельности или </a:t>
            </a:r>
            <a:r>
              <a:rPr lang="ru-RU" sz="1100" b="1" dirty="0" smtClean="0">
                <a:solidFill>
                  <a:schemeClr val="tx1">
                    <a:lumMod val="70000"/>
                    <a:lumOff val="30000"/>
                  </a:schemeClr>
                </a:solidFill>
                <a:latin typeface="Verdana"/>
                <a:ea typeface="Verdana"/>
                <a:cs typeface="Arial"/>
              </a:rPr>
              <a:t>терроризму.</a:t>
            </a:r>
            <a:endParaRPr lang="ru-RU" sz="1100" b="1" dirty="0">
              <a:solidFill>
                <a:schemeClr val="tx1">
                  <a:lumMod val="70000"/>
                  <a:lumOff val="30000"/>
                </a:schemeClr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" y="3888641"/>
            <a:ext cx="9144001" cy="11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6143"/>
            <a:ext cx="650850" cy="64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03648" y="3984294"/>
            <a:ext cx="540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2022 году у участника отбора может быть неисполненная обязанность по </a:t>
            </a:r>
            <a:r>
              <a:rPr lang="ru-RU" sz="1400" b="1" dirty="0">
                <a:solidFill>
                  <a:srgbClr val="0033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уплате налогов, сборов, страховых взносов, пеней, штрафов, </a:t>
            </a:r>
            <a:r>
              <a:rPr lang="ru-RU" sz="1400" b="1" dirty="0" smtClean="0">
                <a:solidFill>
                  <a:srgbClr val="0033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процентов</a:t>
            </a:r>
            <a:endParaRPr lang="ru-RU" sz="1400" b="1" dirty="0">
              <a:solidFill>
                <a:srgbClr val="0033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4097374"/>
            <a:ext cx="1809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</a:t>
            </a:r>
          </a:p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тыс. рублей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6373" y="99035"/>
            <a:ext cx="577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Отбор Комиссией заявок участников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1081818" y="839951"/>
            <a:ext cx="6480720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itchFamily="34" charset="0"/>
                <a:ea typeface="Verdana"/>
                <a:cs typeface="Arial" pitchFamily="34" charset="0"/>
              </a:rPr>
              <a:t>В случае поступления от одного участника отбора нескольких заявок по одному направлению затрат к рассмотрению принимается заявка,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ea typeface="Verdana"/>
                <a:cs typeface="Arial" pitchFamily="34" charset="0"/>
              </a:rPr>
              <a:t>поступившая первой</a:t>
            </a:r>
            <a:r>
              <a:rPr lang="ru-RU" sz="1100" b="1" dirty="0">
                <a:latin typeface="Arial" pitchFamily="34" charset="0"/>
                <a:ea typeface="Verdana"/>
                <a:cs typeface="Arial" pitchFamily="34" charset="0"/>
              </a:rPr>
              <a:t>, остальные заявки не подлежат рассмотрению Комиссией.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" y="665008"/>
            <a:ext cx="9540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779662"/>
            <a:ext cx="6318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Комиссия в течение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рабочих дней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 дня завершения приема заявок на участие в отборе проверяет на соответствие требованием и критериям оценки участников отбора и документы, представленные ими.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" y="4227934"/>
            <a:ext cx="641226" cy="6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Равнобедренный треугольник 23"/>
          <p:cNvSpPr/>
          <p:nvPr/>
        </p:nvSpPr>
        <p:spPr>
          <a:xfrm flipV="1">
            <a:off x="490500" y="2859782"/>
            <a:ext cx="8136904" cy="432048"/>
          </a:xfrm>
          <a:prstGeom prst="triangle">
            <a:avLst>
              <a:gd name="adj" fmla="val 5033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164" y="3579862"/>
            <a:ext cx="3492177" cy="738664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Протокол заседания Комиссии о победителях отбора и определенные суммы субсидии</a:t>
            </a:r>
            <a:endParaRPr lang="ru-RU" sz="1400" b="1" i="1" dirty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7" y="1779662"/>
            <a:ext cx="1994842" cy="8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0806" y="3579862"/>
            <a:ext cx="4040452" cy="116955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i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Размещение информации о </a:t>
            </a:r>
            <a:r>
              <a:rPr lang="ru-RU" altLang="en-US" sz="1400" b="1" i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результатах конкурса на </a:t>
            </a:r>
            <a:r>
              <a:rPr lang="ru-RU" altLang="en-US" sz="1400" b="1" i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интерактивном портале Управления труда и занятости Республики Карелия </a:t>
            </a:r>
          </a:p>
          <a:p>
            <a:pPr algn="ctr"/>
            <a:r>
              <a:rPr lang="en-US" altLang="en-US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https://mintrud.karelia.ru</a:t>
            </a:r>
            <a:endParaRPr lang="ru-RU" altLang="en-US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3296" y="2859782"/>
            <a:ext cx="3492177" cy="307777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 отбора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627" r="17289" b="17488"/>
          <a:stretch/>
        </p:blipFill>
        <p:spPr>
          <a:xfrm>
            <a:off x="4716016" y="4227934"/>
            <a:ext cx="605290" cy="6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6373" y="99035"/>
            <a:ext cx="4577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Предоставление субсидии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" y="771550"/>
            <a:ext cx="1386012" cy="1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002891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Заключение соглашения о предоставлении субсидии между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ГКУ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РК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«Центр занятости населения Республики Карелия»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 Работодателем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i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200" b="1" i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позднее 10-го рабочего дня со дня размещения информации о результатах </a:t>
            </a:r>
            <a:r>
              <a:rPr lang="ru-RU" sz="1200" b="1" i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отбора</a:t>
            </a:r>
            <a:endParaRPr lang="ru-RU" sz="1200" b="1" i="1" dirty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661" y="2301607"/>
            <a:ext cx="6804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ГКУ РК «Центр занятости населения Республики Карелия» перечисляет субсидию на расчетный счет получателя субсидии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i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200" b="1" i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позднее 10-го рабочего дня, следующего за днем подписания </a:t>
            </a:r>
            <a:r>
              <a:rPr lang="ru-RU" sz="1200" b="1" i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соглашения</a:t>
            </a:r>
            <a:endParaRPr lang="ru-RU" sz="1200" b="1" i="1" dirty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27" y="2346305"/>
            <a:ext cx="1146880" cy="83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" y="3462884"/>
            <a:ext cx="1476093" cy="14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3723878"/>
            <a:ext cx="7082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Работодатель ежегодно до 20-го числа месяца, следующего за отчетным годом предоставляет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отчетность о достижении значений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результата, показателя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истечения 5 лет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со дня заключения трудового договора с квалифицированным работником</a:t>
            </a:r>
          </a:p>
        </p:txBody>
      </p:sp>
    </p:spTree>
    <p:extLst>
      <p:ext uri="{BB962C8B-B14F-4D97-AF65-F5344CB8AC3E}">
        <p14:creationId xmlns:p14="http://schemas.microsoft.com/office/powerpoint/2010/main" val="18056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6373" y="99035"/>
            <a:ext cx="4577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Результат, показатель и контроль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C16999F-F66C-49E3-8F1B-911462F4BA65}"/>
              </a:ext>
            </a:extLst>
          </p:cNvPr>
          <p:cNvGrpSpPr/>
          <p:nvPr/>
        </p:nvGrpSpPr>
        <p:grpSpPr>
          <a:xfrm>
            <a:off x="99618" y="483518"/>
            <a:ext cx="7128792" cy="72008"/>
            <a:chOff x="251520" y="771550"/>
            <a:chExt cx="7128792" cy="7200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F535025-42A6-4FAB-91BC-7F74A518631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04CA6659-9023-4954-996A-07EEB9CEF32E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1691680" y="726544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Результатом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предоставления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субсидии является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увеличение физических объемов произведенных товаров, выполненных работ, оказанных услуг </a:t>
            </a:r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1% по итогам </a:t>
            </a: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года, следующего за годом предоставления субсидии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i="1" dirty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5" y="645574"/>
            <a:ext cx="1116045" cy="111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639" y="1931834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Показателем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является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увеличение численности квалифицированных работников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задействованных в производстве (оказании) товаров, работ, услуг.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13" y="1756098"/>
            <a:ext cx="994294" cy="99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C46D41-15FB-4CD2-85C3-87CCAB63D958}"/>
              </a:ext>
            </a:extLst>
          </p:cNvPr>
          <p:cNvSpPr txBox="1"/>
          <p:nvPr/>
        </p:nvSpPr>
        <p:spPr>
          <a:xfrm flipH="1">
            <a:off x="697187" y="3147814"/>
            <a:ext cx="2362645" cy="6924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25579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ГКУ РК «Центр занятости населения Республики Карелия»</a:t>
            </a:r>
            <a:endParaRPr lang="ru-RU" sz="1300" b="1" dirty="0">
              <a:solidFill>
                <a:srgbClr val="25579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7187" y="4287167"/>
            <a:ext cx="2329709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25579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Орган </a:t>
            </a:r>
            <a:r>
              <a:rPr lang="ru-RU" sz="1300" b="1" dirty="0">
                <a:solidFill>
                  <a:srgbClr val="25579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финансового контроля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97" y="2895786"/>
            <a:ext cx="890587" cy="22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44008" y="3363838"/>
            <a:ext cx="4013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онтроль </a:t>
            </a:r>
          </a:p>
          <a:p>
            <a:pPr algn="ctr"/>
            <a:r>
              <a:rPr lang="ru-RU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b="1" dirty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соблюдением условий и порядка предоставления субсидии в соответствии со статьями 268 и 269 Бюджетного кодекса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60401" y="2859782"/>
            <a:ext cx="8640960" cy="3600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ет по делам инв.18.12.19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по делам инв.18.12.19</Template>
  <TotalTime>21278</TotalTime>
  <Words>929</Words>
  <Application>Microsoft Office PowerPoint</Application>
  <PresentationFormat>Экран (16:9)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Совет по делам инв.18.12.19</vt:lpstr>
      <vt:lpstr>«Привлечение квалифицированных работников в организации Республики Карелия»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межведомственного взаимодействия в интересах решения проблем занятости инвалидов и соблюдения законодательства в этой области</dc:title>
  <dc:creator>Макрицкая Татьяна Александровна</dc:creator>
  <cp:lastModifiedBy>Беляева Светлана Александровна</cp:lastModifiedBy>
  <cp:revision>742</cp:revision>
  <cp:lastPrinted>2021-06-10T14:10:44Z</cp:lastPrinted>
  <dcterms:created xsi:type="dcterms:W3CDTF">2019-12-10T11:23:25Z</dcterms:created>
  <dcterms:modified xsi:type="dcterms:W3CDTF">2022-11-21T07:02:42Z</dcterms:modified>
</cp:coreProperties>
</file>